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0" r:id="rId3"/>
    <p:sldId id="274" r:id="rId4"/>
    <p:sldId id="273" r:id="rId5"/>
    <p:sldId id="275" r:id="rId6"/>
    <p:sldId id="285" r:id="rId7"/>
    <p:sldId id="293" r:id="rId8"/>
    <p:sldId id="294" r:id="rId9"/>
    <p:sldId id="299" r:id="rId10"/>
    <p:sldId id="281" r:id="rId11"/>
    <p:sldId id="295" r:id="rId12"/>
    <p:sldId id="296" r:id="rId13"/>
    <p:sldId id="282" r:id="rId14"/>
    <p:sldId id="297" r:id="rId15"/>
    <p:sldId id="298" r:id="rId16"/>
    <p:sldId id="304" r:id="rId17"/>
    <p:sldId id="301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00"/>
    <a:srgbClr val="FFC611"/>
    <a:srgbClr val="EA7310"/>
    <a:srgbClr val="FF0000"/>
    <a:srgbClr val="B2BBD0"/>
    <a:srgbClr val="BAC6DF"/>
    <a:srgbClr val="DC582A"/>
    <a:srgbClr val="FFFFFF"/>
    <a:srgbClr val="002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6005" autoAdjust="0"/>
  </p:normalViewPr>
  <p:slideViewPr>
    <p:cSldViewPr snapToGrid="0" snapToObjects="1">
      <p:cViewPr varScale="1">
        <p:scale>
          <a:sx n="116" d="100"/>
          <a:sy n="116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12/29/20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4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63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530924-2963-4951-B00D-76520650E9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054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8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E0A31A-CE81-4A68-8497-2D23DC00AF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92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BC237D-C23C-4035-A816-355040B729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606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49B2D0-8A14-4493-BE40-90D0C480BD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154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083F342-E541-45FD-AE1B-4BDC3046B6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338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479D167-0DC9-4BA6-BD9E-DBE1A301155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93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86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961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3438A-DCEC-4108-B96F-F01D2061D994}"/>
              </a:ext>
            </a:extLst>
          </p:cNvPr>
          <p:cNvSpPr/>
          <p:nvPr userDrawn="1"/>
        </p:nvSpPr>
        <p:spPr>
          <a:xfrm>
            <a:off x="0" y="1537856"/>
            <a:ext cx="5880100" cy="22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CE786-0EFB-4F8F-AEAA-FD3A3A8BA4B9}"/>
              </a:ext>
            </a:extLst>
          </p:cNvPr>
          <p:cNvSpPr/>
          <p:nvPr userDrawn="1"/>
        </p:nvSpPr>
        <p:spPr>
          <a:xfrm>
            <a:off x="5880100" y="1537855"/>
            <a:ext cx="6311900" cy="22340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EB4A4-9BEE-42D5-9B3F-A06AFECA982C}"/>
              </a:ext>
            </a:extLst>
          </p:cNvPr>
          <p:cNvSpPr/>
          <p:nvPr userDrawn="1"/>
        </p:nvSpPr>
        <p:spPr>
          <a:xfrm>
            <a:off x="5880100" y="3770314"/>
            <a:ext cx="6311900" cy="2234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23C4-06DC-42D0-8492-B2DF0E2FE1B7}"/>
              </a:ext>
            </a:extLst>
          </p:cNvPr>
          <p:cNvSpPr/>
          <p:nvPr userDrawn="1"/>
        </p:nvSpPr>
        <p:spPr>
          <a:xfrm>
            <a:off x="0" y="3771901"/>
            <a:ext cx="5880100" cy="223404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068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think-cell Slide" r:id="rId22" imgW="359" imgH="355" progId="TCLayout.ActiveDocument.1">
                  <p:embed/>
                </p:oleObj>
              </mc:Choice>
              <mc:Fallback>
                <p:oleObj name="think-cell Slide" r:id="rId22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376362"/>
            <a:ext cx="11377613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Footer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23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17" Type="http://schemas.openxmlformats.org/officeDocument/2006/relationships/image" Target="../media/image43.png"/><Relationship Id="rId2" Type="http://schemas.openxmlformats.org/officeDocument/2006/relationships/tags" Target="../tags/tag35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"No Need to Panic,</a:t>
            </a:r>
            <a:br>
              <a:rPr lang="en-GB" sz="4800" dirty="0">
                <a:latin typeface="Avenir Next LT Pro" panose="020B0504020202020204" pitchFamily="34" charset="0"/>
              </a:rPr>
            </a:br>
            <a:r>
              <a:rPr lang="en-GB" sz="4800" dirty="0">
                <a:latin typeface="Avenir Next LT Pro" panose="020B0504020202020204" pitchFamily="34" charset="0"/>
              </a:rPr>
              <a:t> It's All Under Control..." </a:t>
            </a:r>
            <a:br>
              <a:rPr lang="en-GB" sz="280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A Visual Critique of European Government’s </a:t>
            </a:r>
            <a:br>
              <a:rPr lang="en-GB" sz="2800" b="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COVID-19 Response Strategies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How did European Countries React to Wave 1?</a:t>
            </a:r>
            <a:br>
              <a:rPr lang="en-GB" sz="2800" dirty="0"/>
            </a:br>
            <a:r>
              <a:rPr lang="en-GB" sz="2400" b="0" dirty="0"/>
              <a:t>What Trend do we see</a:t>
            </a:r>
            <a:endParaRPr lang="en-GB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239FDF6-6D80-4B66-9885-D0617A8E43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lag of Italy">
            <a:extLst>
              <a:ext uri="{FF2B5EF4-FFF2-40B4-BE49-F238E27FC236}">
                <a16:creationId xmlns:a16="http://schemas.microsoft.com/office/drawing/2014/main" id="{3712B32E-612E-4259-AB6D-E6AF6B696B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Flag of France">
            <a:extLst>
              <a:ext uri="{FF2B5EF4-FFF2-40B4-BE49-F238E27FC236}">
                <a16:creationId xmlns:a16="http://schemas.microsoft.com/office/drawing/2014/main" id="{0ED1EE5F-9D7F-4E32-A6DE-71DAE2A713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Flag of Poland">
            <a:extLst>
              <a:ext uri="{FF2B5EF4-FFF2-40B4-BE49-F238E27FC236}">
                <a16:creationId xmlns:a16="http://schemas.microsoft.com/office/drawing/2014/main" id="{019C16F4-8439-4E97-B17E-AC2DC9BDB66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Flag of Sweden">
            <a:extLst>
              <a:ext uri="{FF2B5EF4-FFF2-40B4-BE49-F238E27FC236}">
                <a16:creationId xmlns:a16="http://schemas.microsoft.com/office/drawing/2014/main" id="{C4A7D98A-A622-4E1E-BDD3-70E585B4EB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69F112AB-6CF4-45DD-9338-689E15F5BBE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A956F-F457-40ED-B7FF-D4368196393E}"/>
              </a:ext>
            </a:extLst>
          </p:cNvPr>
          <p:cNvSpPr txBox="1"/>
          <p:nvPr/>
        </p:nvSpPr>
        <p:spPr>
          <a:xfrm>
            <a:off x="25300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Late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with</a:t>
            </a:r>
            <a:r>
              <a:rPr lang="de-DE" sz="1400" dirty="0">
                <a:latin typeface="Avenir Next LT Pro" panose="020B0504020202020204" pitchFamily="34" charset="0"/>
              </a:rPr>
              <a:t> slow </a:t>
            </a:r>
            <a:r>
              <a:rPr lang="de-DE" sz="1400" dirty="0" err="1">
                <a:latin typeface="Avenir Next LT Pro" panose="020B0504020202020204" pitchFamily="34" charset="0"/>
              </a:rPr>
              <a:t>effect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67289-3BC5-493B-9C13-D2B415494F51}"/>
              </a:ext>
            </a:extLst>
          </p:cNvPr>
          <p:cNvSpPr txBox="1"/>
          <p:nvPr/>
        </p:nvSpPr>
        <p:spPr>
          <a:xfrm>
            <a:off x="253002" y="3583552"/>
            <a:ext cx="1548880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Local</a:t>
            </a:r>
            <a:r>
              <a:rPr lang="de-DE" sz="1400" dirty="0">
                <a:latin typeface="Avenir Next LT Pro" panose="020B0504020202020204" pitchFamily="34" charset="0"/>
              </a:rPr>
              <a:t> and </a:t>
            </a:r>
            <a:r>
              <a:rPr lang="de-DE" sz="1400" dirty="0" err="1">
                <a:latin typeface="Avenir Next LT Pro" panose="020B0504020202020204" pitchFamily="34" charset="0"/>
              </a:rPr>
              <a:t>strict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5B336-8490-4510-8CBE-7B36591E0402}"/>
              </a:ext>
            </a:extLst>
          </p:cNvPr>
          <p:cNvSpPr txBox="1"/>
          <p:nvPr/>
        </p:nvSpPr>
        <p:spPr>
          <a:xfrm>
            <a:off x="253003" y="5121459"/>
            <a:ext cx="1439166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1213D-C1E1-47FB-AEDC-91CBD8545EE8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Fast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Low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B2B09-AE42-4996-A976-A8E3509C65D4}"/>
              </a:ext>
            </a:extLst>
          </p:cNvPr>
          <p:cNvSpPr txBox="1"/>
          <p:nvPr/>
        </p:nvSpPr>
        <p:spPr>
          <a:xfrm>
            <a:off x="9945026" y="3629870"/>
            <a:ext cx="1475643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No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- </a:t>
            </a:r>
          </a:p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many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AC471-290B-4A48-975A-AECDB5B815B6}"/>
              </a:ext>
            </a:extLst>
          </p:cNvPr>
          <p:cNvSpPr txBox="1"/>
          <p:nvPr/>
        </p:nvSpPr>
        <p:spPr>
          <a:xfrm>
            <a:off x="9945026" y="5147512"/>
            <a:ext cx="1838987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Early, </a:t>
            </a:r>
            <a:r>
              <a:rPr lang="de-DE" sz="1400" dirty="0" err="1">
                <a:latin typeface="Avenir Next LT Pro" panose="020B0504020202020204" pitchFamily="34" charset="0"/>
              </a:rPr>
              <a:t>hard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,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strong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C039411-C938-43C8-BF57-16C8B348AEA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41442" y="1388737"/>
            <a:ext cx="8274197" cy="4789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76E5F-75AC-4925-BE20-36044D28D5C2}"/>
              </a:ext>
            </a:extLst>
          </p:cNvPr>
          <p:cNvSpPr/>
          <p:nvPr/>
        </p:nvSpPr>
        <p:spPr>
          <a:xfrm>
            <a:off x="7128588" y="3429000"/>
            <a:ext cx="1147665" cy="1021702"/>
          </a:xfrm>
          <a:prstGeom prst="rect">
            <a:avLst/>
          </a:prstGeom>
          <a:solidFill>
            <a:schemeClr val="bg1">
              <a:lumMod val="75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Wave 2: Which European Country had the most Cases?</a:t>
            </a:r>
            <a:br>
              <a:rPr lang="en-GB" sz="2800" dirty="0"/>
            </a:br>
            <a:r>
              <a:rPr lang="en-GB" sz="2400" b="0" dirty="0"/>
              <a:t>Wave 2 hit European Countries to a different extent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C3FF-6417-41D2-8913-63AF3792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49E46-6950-4E0B-A234-5E66D37EC8E0}"/>
              </a:ext>
            </a:extLst>
          </p:cNvPr>
          <p:cNvSpPr/>
          <p:nvPr/>
        </p:nvSpPr>
        <p:spPr>
          <a:xfrm>
            <a:off x="255809" y="1483891"/>
            <a:ext cx="5624290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8" y="365125"/>
            <a:ext cx="11439085" cy="704419"/>
          </a:xfrm>
        </p:spPr>
        <p:txBody>
          <a:bodyPr/>
          <a:lstStyle/>
          <a:p>
            <a:r>
              <a:rPr lang="en-GB" dirty="0"/>
              <a:t>Did Governments Learn from Wave 1?</a:t>
            </a:r>
            <a:br>
              <a:rPr lang="en-GB" dirty="0"/>
            </a:br>
            <a:r>
              <a:rPr lang="en-GB" sz="2400" b="0" dirty="0"/>
              <a:t>Most countries opted for faster, harder lockdowns – following the Danish example</a:t>
            </a:r>
            <a:endParaRPr lang="en-GB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47CCDB9-8FD2-4F63-8C63-BDF2A96BFB0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lag of Italy">
            <a:extLst>
              <a:ext uri="{FF2B5EF4-FFF2-40B4-BE49-F238E27FC236}">
                <a16:creationId xmlns:a16="http://schemas.microsoft.com/office/drawing/2014/main" id="{ACC6607F-62FC-4F6D-8428-2574879FD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lag of France">
            <a:extLst>
              <a:ext uri="{FF2B5EF4-FFF2-40B4-BE49-F238E27FC236}">
                <a16:creationId xmlns:a16="http://schemas.microsoft.com/office/drawing/2014/main" id="{1F308F43-B382-48E2-A944-063FDB70717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lag of Poland">
            <a:extLst>
              <a:ext uri="{FF2B5EF4-FFF2-40B4-BE49-F238E27FC236}">
                <a16:creationId xmlns:a16="http://schemas.microsoft.com/office/drawing/2014/main" id="{78B4CF94-2194-4E13-B611-562DFE010B4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Flag of Sweden">
            <a:extLst>
              <a:ext uri="{FF2B5EF4-FFF2-40B4-BE49-F238E27FC236}">
                <a16:creationId xmlns:a16="http://schemas.microsoft.com/office/drawing/2014/main" id="{5B9ADFCC-B50E-4DD9-9CDB-5FE3DA7D291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ED70A25B-10CE-48B0-8805-EF31AB6F6EB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5A3C37-EE55-4330-AD4B-2E4F1E47B648}"/>
              </a:ext>
            </a:extLst>
          </p:cNvPr>
          <p:cNvSpPr txBox="1"/>
          <p:nvPr/>
        </p:nvSpPr>
        <p:spPr>
          <a:xfrm>
            <a:off x="26351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B4D83-2245-42BE-AB04-E622F9C02CA4}"/>
              </a:ext>
            </a:extLst>
          </p:cNvPr>
          <p:cNvSpPr txBox="1"/>
          <p:nvPr/>
        </p:nvSpPr>
        <p:spPr>
          <a:xfrm>
            <a:off x="263512" y="3583552"/>
            <a:ext cx="1548880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despite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early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83734D-CBC6-41FE-869D-7FEBDDB3F88C}"/>
              </a:ext>
            </a:extLst>
          </p:cNvPr>
          <p:cNvSpPr txBox="1"/>
          <p:nvPr/>
        </p:nvSpPr>
        <p:spPr>
          <a:xfrm>
            <a:off x="252249" y="5121459"/>
            <a:ext cx="1623204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F269B-DB47-433E-BE01-A594ADE00D66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even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FB47B-35F6-4A68-B9C7-AF2BB72681F2}"/>
              </a:ext>
            </a:extLst>
          </p:cNvPr>
          <p:cNvSpPr txBox="1"/>
          <p:nvPr/>
        </p:nvSpPr>
        <p:spPr>
          <a:xfrm>
            <a:off x="9945026" y="3629870"/>
            <a:ext cx="1920402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84690-FCAC-425C-8D6B-FA5E7491EE1E}"/>
              </a:ext>
            </a:extLst>
          </p:cNvPr>
          <p:cNvSpPr txBox="1"/>
          <p:nvPr/>
        </p:nvSpPr>
        <p:spPr>
          <a:xfrm>
            <a:off x="9945026" y="5147512"/>
            <a:ext cx="1548881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strategy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successful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7040AD-0067-2D46-81C2-7005E6954D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7"/>
          <a:stretch/>
        </p:blipFill>
        <p:spPr>
          <a:xfrm>
            <a:off x="1869540" y="1512969"/>
            <a:ext cx="7913440" cy="45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5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1180404" cy="114568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1231738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300" i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1639472" cy="134573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1394383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8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86EE9-A80E-460F-8621-BB3DC88973F0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7910425" y="2513863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117325" y="2513863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7803669" y="2152230"/>
            <a:ext cx="89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027184" y="214838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7819511" y="3039721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117325" y="3039723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335782" y="4445542"/>
            <a:ext cx="63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9491" y="4816859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361" y="4827543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3967958" y="44455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2398535" y="5341559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033522" y="5341559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7682434" y="4356196"/>
            <a:ext cx="192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Most Important</a:t>
            </a:r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9911628" y="4356196"/>
            <a:ext cx="1832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Less Important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8889094" y="391254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612686" y="1686180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pic>
        <p:nvPicPr>
          <p:cNvPr id="35" name="Picture 8" descr="Flag of Poland">
            <a:extLst>
              <a:ext uri="{FF2B5EF4-FFF2-40B4-BE49-F238E27FC236}">
                <a16:creationId xmlns:a16="http://schemas.microsoft.com/office/drawing/2014/main" id="{FAB510F9-B703-4566-816C-9FBF409ACF40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4835914"/>
            <a:ext cx="576000" cy="360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2" name="Picture 104">
            <a:extLst>
              <a:ext uri="{FF2B5EF4-FFF2-40B4-BE49-F238E27FC236}">
                <a16:creationId xmlns:a16="http://schemas.microsoft.com/office/drawing/2014/main" id="{9B31B80E-1F91-4205-8619-1F0D0D7351D6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4" name="Picture 106" descr="Belgium Flag Images, Stock Photos &amp; Vectors | Shutterstock">
            <a:extLst>
              <a:ext uri="{FF2B5EF4-FFF2-40B4-BE49-F238E27FC236}">
                <a16:creationId xmlns:a16="http://schemas.microsoft.com/office/drawing/2014/main" id="{BA00CB03-D5A5-4E5B-A145-9AC01597BEA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6" name="Picture 108" descr="Flag of Spain - Wikipedia">
            <a:extLst>
              <a:ext uri="{FF2B5EF4-FFF2-40B4-BE49-F238E27FC236}">
                <a16:creationId xmlns:a16="http://schemas.microsoft.com/office/drawing/2014/main" id="{16E9AE72-F95C-44FB-867B-0F89B924A061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8" name="Picture 110" descr="Flag of the Czech Republic - Wikipedia">
            <a:extLst>
              <a:ext uri="{FF2B5EF4-FFF2-40B4-BE49-F238E27FC236}">
                <a16:creationId xmlns:a16="http://schemas.microsoft.com/office/drawing/2014/main" id="{79ED7F08-BDCF-4E6E-AF58-0045B23F77FE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0" name="Picture 112" descr="Flag of Greece | Britannica">
            <a:extLst>
              <a:ext uri="{FF2B5EF4-FFF2-40B4-BE49-F238E27FC236}">
                <a16:creationId xmlns:a16="http://schemas.microsoft.com/office/drawing/2014/main" id="{EC831E7A-A891-4A59-ACE9-262B602277AD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2" name="Picture 114">
            <a:extLst>
              <a:ext uri="{FF2B5EF4-FFF2-40B4-BE49-F238E27FC236}">
                <a16:creationId xmlns:a16="http://schemas.microsoft.com/office/drawing/2014/main" id="{8041675E-7AFA-41B7-961D-B9E946949BC7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4" name="Picture 116" descr="Flag of Iceland - Wikipedia">
            <a:extLst>
              <a:ext uri="{FF2B5EF4-FFF2-40B4-BE49-F238E27FC236}">
                <a16:creationId xmlns:a16="http://schemas.microsoft.com/office/drawing/2014/main" id="{11ED7C22-18DA-4E72-A086-52612DEBAB7C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2162836-A3E6-411E-93D1-845137C468F3}"/>
              </a:ext>
            </a:extLst>
          </p:cNvPr>
          <p:cNvSpPr/>
          <p:nvPr/>
        </p:nvSpPr>
        <p:spPr>
          <a:xfrm>
            <a:off x="3060719" y="3912549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SPEED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D2D766-0E17-43E5-AD40-025F973E556A}"/>
              </a:ext>
            </a:extLst>
          </p:cNvPr>
          <p:cNvSpPr/>
          <p:nvPr/>
        </p:nvSpPr>
        <p:spPr>
          <a:xfrm>
            <a:off x="8739027" y="1686180"/>
            <a:ext cx="138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4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Q&amp;A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264405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44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2334872" cy="48396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100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100" b="1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2389450" cy="82251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100" i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2334872" cy="653238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2436733" cy="653238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0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7D1E8-B023-C04F-ACD8-76AC3C20C827}"/>
              </a:ext>
            </a:extLst>
          </p:cNvPr>
          <p:cNvSpPr/>
          <p:nvPr/>
        </p:nvSpPr>
        <p:spPr>
          <a:xfrm>
            <a:off x="464312" y="3069253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Denmark’s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early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and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hard lockdown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, and France’s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strict lockdown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both brought cases down rapidly, though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lack of testing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likely to explain much of France’s apparent success. </a:t>
            </a: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94B66FC-192A-8F4F-9629-BA26BD2B3EF2}"/>
              </a:ext>
            </a:extLst>
          </p:cNvPr>
          <p:cNvSpPr/>
          <p:nvPr/>
        </p:nvSpPr>
        <p:spPr>
          <a:xfrm>
            <a:off x="6027088" y="3065545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We identify a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pattern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between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stability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(whether high or low) and both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cases and deaths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: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less indecisive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government policy,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lower the spread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cases and deaths.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Overconfidence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was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fatal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as Wave 2 approached.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8797152" y="2085738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314039" y="2085736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8690396" y="1724105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223898" y="1720256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8706238" y="2611596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314039" y="2611596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2E3B3B-44FE-834C-B2AF-D174B3F3017F}"/>
              </a:ext>
            </a:extLst>
          </p:cNvPr>
          <p:cNvSpPr/>
          <p:nvPr/>
        </p:nvSpPr>
        <p:spPr>
          <a:xfrm>
            <a:off x="407394" y="5248635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Timing is (almost) everything.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sooner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are taken,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fewer cases and fatalities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can expect,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regardless of how stringent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they are.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968824" y="3887426"/>
            <a:ext cx="74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181" y="4258743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1403" y="4269427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4319648" y="3887426"/>
            <a:ext cx="87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3031577" y="4783443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385212" y="4783443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A10B3A-B273-2647-A162-8E274EC78E31}"/>
              </a:ext>
            </a:extLst>
          </p:cNvPr>
          <p:cNvSpPr/>
          <p:nvPr/>
        </p:nvSpPr>
        <p:spPr>
          <a:xfrm>
            <a:off x="5975420" y="5246077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to matter most for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small countries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high population densities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(Belgium and Luxembourg), and for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worst hit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(Czech Republic, Spain) 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slow, indecisive responses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9018035" y="4145418"/>
            <a:ext cx="1519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Most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Luxembourg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Belgium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Spain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Czech Republic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10419139" y="4145418"/>
            <a:ext cx="1281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Less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Poland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Greece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Sweden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Iceland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9372510" y="383190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952653" y="1785869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9B653-6331-474D-A157-138758D91F6F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1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73450-DC31-469D-936B-2A1B84D7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4"/>
          <a:stretch/>
        </p:blipFill>
        <p:spPr>
          <a:xfrm>
            <a:off x="619450" y="1250146"/>
            <a:ext cx="3462510" cy="226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EFE33-7C38-6946-83C4-3CC1F8E7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95" y="1742905"/>
            <a:ext cx="4421742" cy="218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CC6D4-53CA-480A-9C4B-76B74C2E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6837"/>
          <a:stretch/>
        </p:blipFill>
        <p:spPr>
          <a:xfrm>
            <a:off x="8496849" y="3552350"/>
            <a:ext cx="3462510" cy="2835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2A9F-F358-4973-8BF7-CF490D2579DE}"/>
              </a:ext>
            </a:extLst>
          </p:cNvPr>
          <p:cNvSpPr txBox="1">
            <a:spLocks/>
          </p:cNvSpPr>
          <p:nvPr/>
        </p:nvSpPr>
        <p:spPr>
          <a:xfrm>
            <a:off x="358089" y="365126"/>
            <a:ext cx="11513849" cy="470616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Did you say Lockdown?</a:t>
            </a:r>
            <a:br>
              <a:rPr lang="en-GB" sz="2400" dirty="0"/>
            </a:br>
            <a:r>
              <a:rPr lang="en-GB" sz="2400" b="0" dirty="0"/>
              <a:t>European governments are taking different measures to fight COVID-19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84" y="1306228"/>
            <a:ext cx="3739966" cy="2715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3267086"/>
            <a:ext cx="4174167" cy="313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11" y="3817089"/>
            <a:ext cx="3061988" cy="267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2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9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Do they Really have Everything under Control? </a:t>
            </a:r>
            <a:br>
              <a:rPr lang="en-GB" sz="2400" dirty="0"/>
            </a:br>
            <a:r>
              <a:rPr lang="en-GB" sz="2400" b="0" dirty="0"/>
              <a:t>We want to understand the differences between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2441162" y="2299877"/>
            <a:ext cx="3661465" cy="69940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7819958" y="2299877"/>
            <a:ext cx="3747052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2441163" y="4220640"/>
            <a:ext cx="3661465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7819958" y="4220640"/>
            <a:ext cx="3821199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6124711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6124711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9E0731B-86B9-4B36-B34D-92B11BD86FDE}"/>
              </a:ext>
            </a:extLst>
          </p:cNvPr>
          <p:cNvSpPr/>
          <p:nvPr/>
        </p:nvSpPr>
        <p:spPr>
          <a:xfrm>
            <a:off x="6778487" y="1506124"/>
            <a:ext cx="4790662" cy="4659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1C7C8-FFD5-40AD-96FF-9205B1DAE114}"/>
              </a:ext>
            </a:extLst>
          </p:cNvPr>
          <p:cNvSpPr txBox="1">
            <a:spLocks/>
          </p:cNvSpPr>
          <p:nvPr/>
        </p:nvSpPr>
        <p:spPr>
          <a:xfrm>
            <a:off x="270164" y="365126"/>
            <a:ext cx="11598375" cy="47148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Did We Find the Information? </a:t>
            </a:r>
            <a:br>
              <a:rPr lang="en-GB" sz="2400" dirty="0"/>
            </a:br>
            <a:r>
              <a:rPr lang="en-GB" sz="2400" b="0" dirty="0"/>
              <a:t>We predominantly used Data from Our World In Data and the Oxford CGRT Stringency Index to analyse the effects of Government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EF3A8-8695-4FF8-815A-8E8433E79338}"/>
              </a:ext>
            </a:extLst>
          </p:cNvPr>
          <p:cNvSpPr txBox="1"/>
          <p:nvPr/>
        </p:nvSpPr>
        <p:spPr>
          <a:xfrm>
            <a:off x="7818854" y="1698730"/>
            <a:ext cx="347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School &amp; Workplace closures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7B250-AE07-4232-9776-13A4F5428337}"/>
              </a:ext>
            </a:extLst>
          </p:cNvPr>
          <p:cNvSpPr txBox="1"/>
          <p:nvPr/>
        </p:nvSpPr>
        <p:spPr>
          <a:xfrm>
            <a:off x="7818854" y="2374304"/>
            <a:ext cx="375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Cancel public events &amp; Restrictions on gatherings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2A0C-BF5E-4F19-9DE3-04A7E42F9699}"/>
              </a:ext>
            </a:extLst>
          </p:cNvPr>
          <p:cNvSpPr txBox="1"/>
          <p:nvPr/>
        </p:nvSpPr>
        <p:spPr>
          <a:xfrm>
            <a:off x="7818854" y="3326877"/>
            <a:ext cx="1796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Stay at home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843C0-AB0C-4F82-94D8-A9EE9354DFBE}"/>
              </a:ext>
            </a:extLst>
          </p:cNvPr>
          <p:cNvSpPr txBox="1"/>
          <p:nvPr/>
        </p:nvSpPr>
        <p:spPr>
          <a:xfrm>
            <a:off x="7818854" y="4002451"/>
            <a:ext cx="3863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Restrictions on internal transpo</a:t>
            </a:r>
            <a:r>
              <a:rPr lang="en-GB" b="1" dirty="0">
                <a:latin typeface="Avenir Book"/>
                <a:ea typeface="Times New Roman" panose="02020603050405020304" pitchFamily="18" charset="0"/>
              </a:rPr>
              <a:t>rtation (inc. c</a:t>
            </a:r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losing public transportation)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5469C-8600-4962-978E-6F160BC2C635}"/>
              </a:ext>
            </a:extLst>
          </p:cNvPr>
          <p:cNvSpPr txBox="1"/>
          <p:nvPr/>
        </p:nvSpPr>
        <p:spPr>
          <a:xfrm>
            <a:off x="7818854" y="4955024"/>
            <a:ext cx="3212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International travel controls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007DB-6006-444A-B02D-55B395E43012}"/>
              </a:ext>
            </a:extLst>
          </p:cNvPr>
          <p:cNvSpPr txBox="1"/>
          <p:nvPr/>
        </p:nvSpPr>
        <p:spPr>
          <a:xfrm>
            <a:off x="7786552" y="5630599"/>
            <a:ext cx="351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Public information campaigns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ED97CA-630F-41DD-AD8D-5011D82FDAF9}"/>
              </a:ext>
            </a:extLst>
          </p:cNvPr>
          <p:cNvGrpSpPr/>
          <p:nvPr/>
        </p:nvGrpSpPr>
        <p:grpSpPr>
          <a:xfrm>
            <a:off x="6963880" y="1590103"/>
            <a:ext cx="648000" cy="648000"/>
            <a:chOff x="6887635" y="1625392"/>
            <a:chExt cx="648000" cy="648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25C9B7-C2C0-4FDE-8705-7156D257C917}"/>
                </a:ext>
              </a:extLst>
            </p:cNvPr>
            <p:cNvSpPr/>
            <p:nvPr/>
          </p:nvSpPr>
          <p:spPr>
            <a:xfrm>
              <a:off x="6887635" y="1625392"/>
              <a:ext cx="648000" cy="64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4818" name="Picture 2" descr="school icon">
              <a:extLst>
                <a:ext uri="{FF2B5EF4-FFF2-40B4-BE49-F238E27FC236}">
                  <a16:creationId xmlns:a16="http://schemas.microsoft.com/office/drawing/2014/main" id="{EA0C3731-19F2-4889-9F03-C56CD3ACE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181" y="1675087"/>
              <a:ext cx="459615" cy="45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2" name="Picture 6" descr="Event Icon Images, Stock Photos &amp; Vectors | Shutterstock">
            <a:extLst>
              <a:ext uri="{FF2B5EF4-FFF2-40B4-BE49-F238E27FC236}">
                <a16:creationId xmlns:a16="http://schemas.microsoft.com/office/drawing/2014/main" id="{A2E31DCD-CE5A-447B-BE9E-A0A95EDDA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429" l="9231" r="90385">
                        <a14:foregroundMark x1="49615" y1="49643" x2="49615" y2="49643"/>
                        <a14:foregroundMark x1="33846" y1="36429" x2="70769" y2="62857"/>
                        <a14:foregroundMark x1="72308" y1="74643" x2="38077" y2="45714"/>
                        <a14:foregroundMark x1="15385" y1="45714" x2="9615" y2="45714"/>
                        <a14:foregroundMark x1="49615" y1="86429" x2="49615" y2="86429"/>
                        <a14:foregroundMark x1="90769" y1="47143" x2="90769" y2="47143"/>
                        <a14:foregroundMark x1="43846" y1="48214" x2="55385" y2="13929"/>
                        <a14:foregroundMark x1="73846" y1="55000" x2="65385" y2="44286"/>
                        <a14:foregroundMark x1="66538" y1="45714" x2="41154" y2="15357"/>
                        <a14:foregroundMark x1="32692" y1="41786" x2="56538" y2="42857"/>
                        <a14:foregroundMark x1="46923" y1="47143" x2="33846" y2="40357"/>
                        <a14:foregroundMark x1="36923" y1="49643" x2="36923" y2="49643"/>
                        <a14:foregroundMark x1="36923" y1="58929" x2="36923" y2="58929"/>
                        <a14:foregroundMark x1="43846" y1="56071" x2="43846" y2="56071"/>
                        <a14:foregroundMark x1="45385" y1="60357" x2="46923" y2="13929"/>
                        <a14:foregroundMark x1="52308" y1="12500" x2="52308" y2="12500"/>
                        <a14:foregroundMark x1="36923" y1="10000" x2="58077" y2="10000"/>
                        <a14:foregroundMark x1="58077" y1="76071" x2="73846" y2="65357"/>
                        <a14:foregroundMark x1="69615" y1="31071" x2="33846" y2="55000"/>
                        <a14:foregroundMark x1="51154" y1="52143" x2="42308" y2="61429"/>
                        <a14:foregroundMark x1="56538" y1="61429" x2="32692" y2="41786"/>
                        <a14:foregroundMark x1="72308" y1="45714" x2="62308" y2="4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085" r="4782" b="10870"/>
          <a:stretch/>
        </p:blipFill>
        <p:spPr bwMode="auto">
          <a:xfrm>
            <a:off x="6980404" y="2373631"/>
            <a:ext cx="63147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browser, home, house, internet, navigation, real, state, estate, svg, eps, vector, png, green">
            <a:extLst>
              <a:ext uri="{FF2B5EF4-FFF2-40B4-BE49-F238E27FC236}">
                <a16:creationId xmlns:a16="http://schemas.microsoft.com/office/drawing/2014/main" id="{E4EF6376-DCE7-4926-A125-6E80F365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0" y="3157159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autobus, bus, car, charabanc, passenger, public, tour, traffic, transport">
            <a:extLst>
              <a:ext uri="{FF2B5EF4-FFF2-40B4-BE49-F238E27FC236}">
                <a16:creationId xmlns:a16="http://schemas.microsoft.com/office/drawing/2014/main" id="{6F4C5F09-372C-4B9F-9E1B-C7FAC5C4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394068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Airplane icon">
            <a:extLst>
              <a:ext uri="{FF2B5EF4-FFF2-40B4-BE49-F238E27FC236}">
                <a16:creationId xmlns:a16="http://schemas.microsoft.com/office/drawing/2014/main" id="{85F2F3CE-5AEA-46C8-A9B4-4F8F17C8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472254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Info icon">
            <a:extLst>
              <a:ext uri="{FF2B5EF4-FFF2-40B4-BE49-F238E27FC236}">
                <a16:creationId xmlns:a16="http://schemas.microsoft.com/office/drawing/2014/main" id="{8C9790F9-8244-4B7F-831E-A6B49BC3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55044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796C14-352A-4F0A-9B85-6080A2B1BA8A}"/>
              </a:ext>
            </a:extLst>
          </p:cNvPr>
          <p:cNvSpPr txBox="1"/>
          <p:nvPr/>
        </p:nvSpPr>
        <p:spPr>
          <a:xfrm>
            <a:off x="901820" y="4471938"/>
            <a:ext cx="1807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POLICY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FB3B4-9F79-4982-82EA-8F6F8326D090}"/>
              </a:ext>
            </a:extLst>
          </p:cNvPr>
          <p:cNvSpPr txBox="1"/>
          <p:nvPr/>
        </p:nvSpPr>
        <p:spPr>
          <a:xfrm>
            <a:off x="901821" y="2341341"/>
            <a:ext cx="165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COVID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D3FDC-5591-44FF-ADCD-C6F3A869F5A3}"/>
              </a:ext>
            </a:extLst>
          </p:cNvPr>
          <p:cNvSpPr txBox="1"/>
          <p:nvPr/>
        </p:nvSpPr>
        <p:spPr>
          <a:xfrm>
            <a:off x="2740626" y="2030738"/>
            <a:ext cx="3258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Our World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Hospital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Testing Data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Numb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er of Cases and deaths per country over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D60E40-AB51-4106-A917-6AAA70AF0A44}"/>
              </a:ext>
            </a:extLst>
          </p:cNvPr>
          <p:cNvSpPr txBox="1"/>
          <p:nvPr/>
        </p:nvSpPr>
        <p:spPr>
          <a:xfrm>
            <a:off x="2739349" y="4046762"/>
            <a:ext cx="299877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Stringency Index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How to quanti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fy the degree of strictness of the implemented policies?</a:t>
            </a:r>
            <a:endParaRPr lang="en-GB" sz="1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6F6D390-2698-40B6-9EC0-8A4693700380}"/>
              </a:ext>
            </a:extLst>
          </p:cNvPr>
          <p:cNvSpPr/>
          <p:nvPr/>
        </p:nvSpPr>
        <p:spPr>
          <a:xfrm rot="16200000">
            <a:off x="3909884" y="3297242"/>
            <a:ext cx="4659725" cy="1077485"/>
          </a:xfrm>
          <a:custGeom>
            <a:avLst/>
            <a:gdLst>
              <a:gd name="connsiteX0" fmla="*/ 0 w 4634102"/>
              <a:gd name="connsiteY0" fmla="*/ 1649566 h 1649566"/>
              <a:gd name="connsiteX1" fmla="*/ 790076 w 4634102"/>
              <a:gd name="connsiteY1" fmla="*/ 0 h 1649566"/>
              <a:gd name="connsiteX2" fmla="*/ 3844026 w 4634102"/>
              <a:gd name="connsiteY2" fmla="*/ 0 h 1649566"/>
              <a:gd name="connsiteX3" fmla="*/ 4634102 w 4634102"/>
              <a:gd name="connsiteY3" fmla="*/ 1649566 h 1649566"/>
              <a:gd name="connsiteX4" fmla="*/ 0 w 4634102"/>
              <a:gd name="connsiteY4" fmla="*/ 1649566 h 1649566"/>
              <a:gd name="connsiteX0" fmla="*/ 0 w 4634102"/>
              <a:gd name="connsiteY0" fmla="*/ 1659505 h 1659505"/>
              <a:gd name="connsiteX1" fmla="*/ 790076 w 4634102"/>
              <a:gd name="connsiteY1" fmla="*/ 9939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59505 h 1659505"/>
              <a:gd name="connsiteX1" fmla="*/ 690685 w 4634102"/>
              <a:gd name="connsiteY1" fmla="*/ 34110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35335 h 1635335"/>
              <a:gd name="connsiteX1" fmla="*/ 690685 w 4634102"/>
              <a:gd name="connsiteY1" fmla="*/ 9940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2053706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48082 h 1648082"/>
              <a:gd name="connsiteX1" fmla="*/ 941226 w 4634102"/>
              <a:gd name="connsiteY1" fmla="*/ 0 h 1648082"/>
              <a:gd name="connsiteX2" fmla="*/ 2053706 w 4634102"/>
              <a:gd name="connsiteY2" fmla="*/ 12747 h 1648082"/>
              <a:gd name="connsiteX3" fmla="*/ 4634102 w 4634102"/>
              <a:gd name="connsiteY3" fmla="*/ 1648082 h 1648082"/>
              <a:gd name="connsiteX4" fmla="*/ 0 w 4634102"/>
              <a:gd name="connsiteY4" fmla="*/ 1648082 h 164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4102" h="1648082">
                <a:moveTo>
                  <a:pt x="0" y="1648082"/>
                </a:moveTo>
                <a:lnTo>
                  <a:pt x="941226" y="0"/>
                </a:lnTo>
                <a:lnTo>
                  <a:pt x="2053706" y="12747"/>
                </a:lnTo>
                <a:lnTo>
                  <a:pt x="4634102" y="1648082"/>
                </a:lnTo>
                <a:lnTo>
                  <a:pt x="0" y="16480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D68667-1C1B-4193-A75E-B053EBBA8E7F}"/>
              </a:ext>
            </a:extLst>
          </p:cNvPr>
          <p:cNvSpPr txBox="1"/>
          <p:nvPr/>
        </p:nvSpPr>
        <p:spPr>
          <a:xfrm>
            <a:off x="422609" y="2089486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effectLst/>
                <a:latin typeface="Avenir Book"/>
                <a:ea typeface="Times New Roman" panose="02020603050405020304" pitchFamily="18" charset="0"/>
              </a:rPr>
              <a:t>1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E8AB2-46B9-4A73-8DF7-99A0E33E8829}"/>
              </a:ext>
            </a:extLst>
          </p:cNvPr>
          <p:cNvSpPr txBox="1"/>
          <p:nvPr/>
        </p:nvSpPr>
        <p:spPr>
          <a:xfrm>
            <a:off x="422609" y="4216638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atin typeface="Avenir Book"/>
                <a:ea typeface="Times New Roman" panose="02020603050405020304" pitchFamily="18" charset="0"/>
              </a:rPr>
              <a:t>2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4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What was our Methodology?</a:t>
            </a:r>
            <a:br>
              <a:rPr lang="en-GB" sz="2800" dirty="0"/>
            </a:br>
            <a:r>
              <a:rPr lang="en-GB" sz="2400" b="0" dirty="0"/>
              <a:t>After cleaning and wrangling the data, we analysed trends and searched for patterns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475B4-1619-4D7E-8929-02908A060011}"/>
              </a:ext>
            </a:extLst>
          </p:cNvPr>
          <p:cNvSpPr txBox="1"/>
          <p:nvPr/>
        </p:nvSpPr>
        <p:spPr>
          <a:xfrm>
            <a:off x="907168" y="1497301"/>
            <a:ext cx="47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Data Cleaning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Combining 3 datasets: cases/deaths and stringency, hospital data,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Handling of missingness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Tidying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Creating a subset of Europe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DE6411-554D-444C-BA90-49C4FD57C7FB}"/>
              </a:ext>
            </a:extLst>
          </p:cNvPr>
          <p:cNvCxnSpPr/>
          <p:nvPr/>
        </p:nvCxnSpPr>
        <p:spPr>
          <a:xfrm>
            <a:off x="1122218" y="3855027"/>
            <a:ext cx="97155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040E4CD-34F9-423A-AB29-DBF85608DED9}"/>
              </a:ext>
            </a:extLst>
          </p:cNvPr>
          <p:cNvSpPr/>
          <p:nvPr/>
        </p:nvSpPr>
        <p:spPr>
          <a:xfrm>
            <a:off x="2348984" y="3564082"/>
            <a:ext cx="571500" cy="571500"/>
          </a:xfrm>
          <a:prstGeom prst="ellipse">
            <a:avLst/>
          </a:prstGeom>
          <a:solidFill>
            <a:srgbClr val="FFD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9260-7386-4FAD-90AF-1FFECEBBDA8A}"/>
              </a:ext>
            </a:extLst>
          </p:cNvPr>
          <p:cNvSpPr/>
          <p:nvPr/>
        </p:nvSpPr>
        <p:spPr>
          <a:xfrm>
            <a:off x="5591239" y="3564082"/>
            <a:ext cx="571500" cy="571500"/>
          </a:xfrm>
          <a:prstGeom prst="ellipse">
            <a:avLst/>
          </a:prstGeom>
          <a:solidFill>
            <a:srgbClr val="F69F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A3473A-E138-4EF0-BCC4-6C6C9E844FA1}"/>
              </a:ext>
            </a:extLst>
          </p:cNvPr>
          <p:cNvSpPr/>
          <p:nvPr/>
        </p:nvSpPr>
        <p:spPr>
          <a:xfrm>
            <a:off x="8833494" y="3564082"/>
            <a:ext cx="571500" cy="571500"/>
          </a:xfrm>
          <a:prstGeom prst="ellipse">
            <a:avLst/>
          </a:prstGeom>
          <a:solidFill>
            <a:srgbClr val="DC5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0C040-29F1-440A-8B85-E886FB21DF5C}"/>
              </a:ext>
            </a:extLst>
          </p:cNvPr>
          <p:cNvSpPr txBox="1"/>
          <p:nvPr/>
        </p:nvSpPr>
        <p:spPr>
          <a:xfrm>
            <a:off x="7117720" y="1755967"/>
            <a:ext cx="4223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Analyses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Holistic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countries for deep dive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Deep Dive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Explanatory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D5990-4C15-4509-AA8C-E4C885926FDA}"/>
              </a:ext>
            </a:extLst>
          </p:cNvPr>
          <p:cNvSpPr txBox="1"/>
          <p:nvPr/>
        </p:nvSpPr>
        <p:spPr>
          <a:xfrm>
            <a:off x="4659608" y="4330103"/>
            <a:ext cx="40069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Enriching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1,000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deaths</a:t>
            </a:r>
          </a:p>
        </p:txBody>
      </p:sp>
      <p:pic>
        <p:nvPicPr>
          <p:cNvPr id="12" name="Picture 14" descr="broom icon">
            <a:extLst>
              <a:ext uri="{FF2B5EF4-FFF2-40B4-BE49-F238E27FC236}">
                <a16:creationId xmlns:a16="http://schemas.microsoft.com/office/drawing/2014/main" id="{7CDDE423-C287-4FF6-A161-89ACC77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10" y="3603838"/>
            <a:ext cx="482048" cy="4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dd to Folder - Free interface icons">
            <a:extLst>
              <a:ext uri="{FF2B5EF4-FFF2-40B4-BE49-F238E27FC236}">
                <a16:creationId xmlns:a16="http://schemas.microsoft.com/office/drawing/2014/main" id="{E9473494-347E-4C6D-B904-2B902FB7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667" l="4000" r="97778">
                        <a14:foregroundMark x1="4444" y1="40444" x2="4444" y2="40444"/>
                        <a14:foregroundMark x1="26222" y1="6667" x2="26222" y2="6667"/>
                        <a14:foregroundMark x1="76444" y1="68889" x2="76444" y2="68889"/>
                        <a14:foregroundMark x1="92444" y1="84889" x2="92444" y2="84889"/>
                        <a14:foregroundMark x1="73778" y1="91111" x2="73778" y2="91111"/>
                        <a14:foregroundMark x1="94667" y1="59556" x2="94667" y2="59556"/>
                        <a14:foregroundMark x1="97778" y1="74222" x2="97778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3" y="3681809"/>
            <a:ext cx="404077" cy="4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Magnifier Glass icon">
            <a:extLst>
              <a:ext uri="{FF2B5EF4-FFF2-40B4-BE49-F238E27FC236}">
                <a16:creationId xmlns:a16="http://schemas.microsoft.com/office/drawing/2014/main" id="{DE96DE20-F617-4B6A-BA33-82F1DCA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34" y="3676217"/>
            <a:ext cx="357620" cy="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9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Which European Country has the Most Cases?</a:t>
            </a:r>
            <a:br>
              <a:rPr lang="en-GB" sz="2800" dirty="0"/>
            </a:br>
            <a:r>
              <a:rPr lang="en-GB" sz="2400" b="0" dirty="0"/>
              <a:t>Selection of countries of interest based on cases per Million </a:t>
            </a:r>
            <a:br>
              <a:rPr lang="en-GB" sz="2400" b="0" dirty="0"/>
            </a:br>
            <a:r>
              <a:rPr lang="en-GB" sz="2400" b="0" dirty="0"/>
              <a:t>and global media coverage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62B32-FC1F-48F9-B7CC-920A0CCE786D}"/>
              </a:ext>
            </a:extLst>
          </p:cNvPr>
          <p:cNvSpPr txBox="1"/>
          <p:nvPr/>
        </p:nvSpPr>
        <p:spPr>
          <a:xfrm>
            <a:off x="7016619" y="1877931"/>
            <a:ext cx="4767393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Low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Denmark:</a:t>
            </a:r>
            <a:r>
              <a:rPr lang="en-US" sz="1600" i="1" dirty="0">
                <a:latin typeface="Avenir Next LT Pro" panose="020B0504020202020204" pitchFamily="34" charset="0"/>
              </a:rPr>
              <a:t> earliest &amp; longest full country lockdown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Norway, Finland, Greece, Netherlands, and Germany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Medium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Italy:</a:t>
            </a:r>
            <a:r>
              <a:rPr lang="en-US" sz="1600" i="1" dirty="0">
                <a:latin typeface="Avenir Next LT Pro" panose="020B0504020202020204" pitchFamily="34" charset="0"/>
              </a:rPr>
              <a:t> first country hit badly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Poland:</a:t>
            </a:r>
            <a:r>
              <a:rPr lang="en-US" sz="1600" i="1" dirty="0">
                <a:latin typeface="Avenir Next LT Pro" panose="020B0504020202020204" pitchFamily="34" charset="0"/>
              </a:rPr>
              <a:t> severe lockdown and overcorrection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Sweden:</a:t>
            </a:r>
            <a:r>
              <a:rPr lang="en-US" sz="1600" i="1" dirty="0">
                <a:latin typeface="Avenir Next LT Pro" panose="020B0504020202020204" pitchFamily="34" charset="0"/>
              </a:rPr>
              <a:t> no lockdown 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United Kingdom: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delayed lockdown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Iceland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High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France: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its ‘chaotic’ policing strategy</a:t>
            </a: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Czech Republic, Spain, Luxemburg, Switzerland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1D45-95F0-4995-A721-C301E07B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383337"/>
            <a:ext cx="6536112" cy="4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How did the Restrictions Affect the Number of Cases?</a:t>
            </a:r>
            <a:br>
              <a:rPr lang="en-GB" sz="2800" dirty="0"/>
            </a:br>
            <a:r>
              <a:rPr lang="en-GB" sz="2400" b="0" dirty="0"/>
              <a:t>Three COVID-19 response strategies emerge, with differing success 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C65-7626-4FC3-8FEE-F6C329DF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7" y="1887332"/>
            <a:ext cx="7899222" cy="3934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F3CA0-C454-44C5-B822-65E9ADA5DB4D}"/>
              </a:ext>
            </a:extLst>
          </p:cNvPr>
          <p:cNvSpPr txBox="1"/>
          <p:nvPr/>
        </p:nvSpPr>
        <p:spPr>
          <a:xfrm>
            <a:off x="8265186" y="1887333"/>
            <a:ext cx="3454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Relatively low changes in number of cases for Finland and Denmark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Switzerland, France and the Netherlands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Germany, Norway, Greece able to contain few cases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38935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1A644-A430-4C13-A923-EAE48CF6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5" y="1886430"/>
            <a:ext cx="7879449" cy="39348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7" y="365126"/>
            <a:ext cx="10716176" cy="470202"/>
          </a:xfrm>
        </p:spPr>
        <p:txBody>
          <a:bodyPr/>
          <a:lstStyle/>
          <a:p>
            <a:r>
              <a:rPr lang="en-GB" dirty="0"/>
              <a:t>How did the Restrictions Affect the Number of Deaths?</a:t>
            </a:r>
            <a:br>
              <a:rPr lang="en-GB" sz="2800" dirty="0"/>
            </a:br>
            <a:r>
              <a:rPr lang="en-GB" sz="2400" b="0" dirty="0"/>
              <a:t>…but high early deaths suggest low number of cases might result from a lack of testing during the first wave 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1F050-E6F7-4374-8669-3061B15FFCBD}"/>
              </a:ext>
            </a:extLst>
          </p:cNvPr>
          <p:cNvSpPr txBox="1"/>
          <p:nvPr/>
        </p:nvSpPr>
        <p:spPr>
          <a:xfrm>
            <a:off x="8265186" y="1887333"/>
            <a:ext cx="34167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Besides Sweden, low number of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Compared to cases, high number of deaths during first wave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Only Germany, Norway, Greece able to contain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</p:spTree>
    <p:extLst>
      <p:ext uri="{BB962C8B-B14F-4D97-AF65-F5344CB8AC3E}">
        <p14:creationId xmlns:p14="http://schemas.microsoft.com/office/powerpoint/2010/main" val="169338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1: Which European Country had the Most Cases?</a:t>
            </a:r>
            <a:b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 hit European Countries to a different extent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D3F30-2F76-4837-8C9C-19D0E3CA7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DB88B-5B54-4C09-9035-4AC67077AB03}"/>
              </a:ext>
            </a:extLst>
          </p:cNvPr>
          <p:cNvSpPr/>
          <p:nvPr/>
        </p:nvSpPr>
        <p:spPr>
          <a:xfrm>
            <a:off x="5880100" y="1483891"/>
            <a:ext cx="5924937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65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sLwtHZquMF2cx0yYcOc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SK8vpyfYot9ZXAxq5H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mhyCkdv6q_q2_yewOB8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CicyFJu1299shvsui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jX8h7gQ8tJRqW_h8kFA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pNzo2x4TxTDWpOy8D.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1326</Words>
  <Application>Microsoft Macintosh PowerPoint</Application>
  <PresentationFormat>Widescreen</PresentationFormat>
  <Paragraphs>205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Avenir Next LT Pro</vt:lpstr>
      <vt:lpstr>Calibri</vt:lpstr>
      <vt:lpstr>Times New Roman</vt:lpstr>
      <vt:lpstr>Office Theme</vt:lpstr>
      <vt:lpstr>think-cell Slide</vt:lpstr>
      <vt:lpstr>"No Need to Panic,  It's All Under Control..."  A Visual Critique of European Government’s  COVID-19 Response Strategies</vt:lpstr>
      <vt:lpstr>PowerPoint Presentation</vt:lpstr>
      <vt:lpstr>Do they Really have Everything under Control?  We want to understand the differences between COVID - 19 responses amongst European governments and their level of effectiveness  </vt:lpstr>
      <vt:lpstr>PowerPoint Presentation</vt:lpstr>
      <vt:lpstr>What was our Methodology? After cleaning and wrangling the data, we analysed trends and searched for patterns</vt:lpstr>
      <vt:lpstr>Which European Country has the Most Cases? Selection of countries of interest based on cases per Million  and global media coverage</vt:lpstr>
      <vt:lpstr>How did the Restrictions Affect the Number of Cases? Three COVID-19 response strategies emerge, with differing success …</vt:lpstr>
      <vt:lpstr>How did the Restrictions Affect the Number of Deaths? …but high early deaths suggest low number of cases might result from a lack of testing during the first wave </vt:lpstr>
      <vt:lpstr>Wave 1: Which European Country had the Most Cases? Wave 1 hit European Countries to a different extent</vt:lpstr>
      <vt:lpstr>How did European Countries React to Wave 1? What Trend do we see</vt:lpstr>
      <vt:lpstr>Wave 2: Which European Country had the most Cases? Wave 2 hit European Countries to a different extent</vt:lpstr>
      <vt:lpstr>Did Governments Learn from Wave 1? Most countries opted for faster, harder lockdowns – following the Danish example</vt:lpstr>
      <vt:lpstr>How do Factors Affecting Cases Rank in Importance? 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  <vt:lpstr>Q&amp;A</vt:lpstr>
      <vt:lpstr>How do Factors Affecting Cases Rank in Importance? 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"No Need to Panic,  It's All Under Control..."  A Visual Critique of European Government's COVID-19 Response Strategies</dc:title>
  <dc:creator>Anna Plaschke</dc:creator>
  <cp:lastModifiedBy>Alberto Lambert</cp:lastModifiedBy>
  <cp:revision>127</cp:revision>
  <dcterms:created xsi:type="dcterms:W3CDTF">2020-12-02T12:05:25Z</dcterms:created>
  <dcterms:modified xsi:type="dcterms:W3CDTF">2020-12-29T15:53:03Z</dcterms:modified>
</cp:coreProperties>
</file>